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91" r:id="rId3"/>
    <p:sldId id="259" r:id="rId4"/>
    <p:sldId id="289" r:id="rId5"/>
    <p:sldId id="265" r:id="rId6"/>
    <p:sldId id="286" r:id="rId7"/>
    <p:sldId id="276" r:id="rId8"/>
    <p:sldId id="274" r:id="rId9"/>
    <p:sldId id="285" r:id="rId10"/>
    <p:sldId id="275" r:id="rId11"/>
    <p:sldId id="278" r:id="rId12"/>
    <p:sldId id="287" r:id="rId13"/>
    <p:sldId id="279" r:id="rId14"/>
    <p:sldId id="280" r:id="rId15"/>
    <p:sldId id="281" r:id="rId16"/>
    <p:sldId id="270" r:id="rId17"/>
    <p:sldId id="292" r:id="rId18"/>
  </p:sldIdLst>
  <p:sldSz cx="12192000" cy="6858000"/>
  <p:notesSz cx="6858000" cy="99456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>
      <p:ext uri="{19B8F6BF-5375-455C-9EA6-DF929625EA0E}">
        <p15:presenceInfo xmlns:p15="http://schemas.microsoft.com/office/powerpoint/2012/main" userId="Пользователь Window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23" autoAdjust="0"/>
    <p:restoredTop sz="94343" autoAdjust="0"/>
  </p:normalViewPr>
  <p:slideViewPr>
    <p:cSldViewPr snapToGrid="0">
      <p:cViewPr varScale="1">
        <p:scale>
          <a:sx n="108" d="100"/>
          <a:sy n="108" d="100"/>
        </p:scale>
        <p:origin x="120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76D49-3DFC-4DE9-A2F4-1DE215CF0E5E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922D94-D532-4EE0-8BC6-43E630FF1C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52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9AB528-1FBB-43F6-A55C-84AC4BC5E281}" type="datetimeFigureOut">
              <a:rPr lang="ru-RU" smtClean="0"/>
              <a:t>26.03.2020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0D12E-19A7-413C-AE1A-FDA988A091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336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1894" y="2657746"/>
            <a:ext cx="7766936" cy="1646302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chemeClr val="tx1"/>
                </a:solidFill>
                <a:latin typeface="Verdana" pitchFamily="34" charset="0"/>
              </a:rPr>
              <a:t>ЗАСТОСУВАННЯ СУЧАСНИХ ГЕОІНФОРМАЦІЙНИХ ТЕХНОЛОГІЙ </a:t>
            </a:r>
            <a:br>
              <a:rPr lang="ru-RU" sz="3600" b="1" i="1" dirty="0">
                <a:solidFill>
                  <a:schemeClr val="tx1"/>
                </a:solidFill>
                <a:latin typeface="Verdana" pitchFamily="34" charset="0"/>
              </a:rPr>
            </a:br>
            <a:r>
              <a:rPr lang="ru-RU" sz="3600" b="1" i="1" dirty="0">
                <a:solidFill>
                  <a:schemeClr val="tx1"/>
                </a:solidFill>
                <a:latin typeface="Verdana" pitchFamily="34" charset="0"/>
              </a:rPr>
              <a:t>У ГЕОЛОГІЧНИХ ДОСЛІДЖЕННЯХ ТЕРИТОРІЇ ВОЛИНІ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700214" y="4604299"/>
            <a:ext cx="43160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Мозолюк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 </a:t>
            </a:r>
          </a:p>
          <a:p>
            <a:pPr algn="ctr"/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Волинська область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70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949" y="95965"/>
            <a:ext cx="8596668" cy="89095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Оцінка геологічної діяльності русел річок (бічної ерозії) – р. Стир у </a:t>
            </a:r>
            <a:r>
              <a:rPr lang="uk-UA" dirty="0" err="1" smtClean="0">
                <a:solidFill>
                  <a:schemeClr val="tx1"/>
                </a:solidFill>
              </a:rPr>
              <a:t>Горохівському</a:t>
            </a:r>
            <a:r>
              <a:rPr lang="uk-UA" dirty="0" smtClean="0">
                <a:solidFill>
                  <a:schemeClr val="tx1"/>
                </a:solidFill>
              </a:rPr>
              <a:t> районі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470" y="890955"/>
            <a:ext cx="3741699" cy="316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49" y="2068662"/>
            <a:ext cx="5819575" cy="397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2"/>
          <a:stretch/>
        </p:blipFill>
        <p:spPr>
          <a:xfrm>
            <a:off x="6096000" y="2486734"/>
            <a:ext cx="3313600" cy="3959112"/>
          </a:xfrm>
        </p:spPr>
      </p:pic>
      <p:sp>
        <p:nvSpPr>
          <p:cNvPr id="3" name="TextBox 2"/>
          <p:cNvSpPr txBox="1"/>
          <p:nvPr/>
        </p:nvSpPr>
        <p:spPr>
          <a:xfrm>
            <a:off x="3675356" y="6488668"/>
            <a:ext cx="5806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 автором 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6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60" y="842785"/>
            <a:ext cx="286702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35" y="3964146"/>
            <a:ext cx="28765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8967" y="61207"/>
            <a:ext cx="8596668" cy="738561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Динаміка розвитку ярів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4053" y="3330278"/>
            <a:ext cx="255871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1600" dirty="0" err="1"/>
              <a:t>с.Бобичі</a:t>
            </a:r>
            <a:r>
              <a:rPr lang="uk-UA" sz="1600" dirty="0"/>
              <a:t>, вересень 2011 </a:t>
            </a:r>
            <a:endParaRPr lang="uk-UA" sz="1600" dirty="0" smtClean="0"/>
          </a:p>
          <a:p>
            <a:pPr algn="ctr"/>
            <a:r>
              <a:rPr lang="uk-UA" sz="1600" dirty="0" smtClean="0"/>
              <a:t>і </a:t>
            </a:r>
            <a:r>
              <a:rPr lang="uk-UA" sz="1600" dirty="0"/>
              <a:t>квітень 2012 років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53435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я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18673"/>
              </p:ext>
            </p:extLst>
          </p:nvPr>
        </p:nvGraphicFramePr>
        <p:xfrm>
          <a:off x="3434890" y="860975"/>
          <a:ext cx="7224010" cy="5397762"/>
        </p:xfrm>
        <a:graphic>
          <a:graphicData uri="http://schemas.openxmlformats.org/drawingml/2006/table">
            <a:tbl>
              <a:tblPr firstRow="1" firstCol="1" bandRow="1"/>
              <a:tblGrid>
                <a:gridCol w="12642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691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786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91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791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636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97943"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Місце ерозійної форми (найближчий </a:t>
                      </a:r>
                      <a:r>
                        <a:rPr lang="uk-UA" sz="11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н.п</a:t>
                      </a: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.)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Найбільша довжина, м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Розгалу-женість (кількість «рукавів»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Виявлена динаміка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38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Довжина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Оголеність схилів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Розгалуженість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Коритниця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Ст.Загорів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790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Бобичі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Борохів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1870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Прилуцьке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Гірка Полонка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Гаразджа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       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Войнин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Кремеш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32729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Войнин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Чаруків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змін 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Ратнів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4383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Цеперів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1790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97943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     Антонівка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+</a:t>
                      </a:r>
                      <a:endParaRPr lang="ru-RU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675" marR="526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434890" y="6316232"/>
            <a:ext cx="613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на основі власних досліджень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22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240" y="49278"/>
            <a:ext cx="10356376" cy="1160585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Кільцеві структури та розломи Волині на космознімках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28" y="1777913"/>
            <a:ext cx="4153273" cy="336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e:\dyplomy\2019-2020\мозолюк-2020\Image 00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37" y="1209863"/>
            <a:ext cx="4080461" cy="2511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e:\dyplomy\2019-2020\мозолюк-2020\Image 006.pn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02" y="3838561"/>
            <a:ext cx="4081096" cy="26157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625609" y="6416807"/>
            <a:ext cx="2046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Маневицька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TextBox 3"/>
          <p:cNvSpPr txBox="1"/>
          <p:nvPr/>
        </p:nvSpPr>
        <p:spPr>
          <a:xfrm>
            <a:off x="6511488" y="5146430"/>
            <a:ext cx="227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Мшанецька</a:t>
            </a:r>
            <a:endParaRPr lang="uk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043" y="17755"/>
            <a:ext cx="10126639" cy="1296537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Оцінка відмінностей вологості поверхні у різних геологічних структурах на території Волині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384" y="1760848"/>
            <a:ext cx="7080737" cy="48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3237" y="6488668"/>
            <a:ext cx="461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 автором в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SentinelHub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94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534"/>
            <a:ext cx="8596668" cy="1519451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Етапи створення власної інтерактивної карти геологічних об'єктів Волині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77334" y="1723861"/>
            <a:ext cx="8596668" cy="4087811"/>
          </a:xfrm>
        </p:spPr>
        <p:txBody>
          <a:bodyPr>
            <a:normAutofit lnSpcReduction="10000"/>
          </a:bodyPr>
          <a:lstStyle/>
          <a:p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Дослідження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екзогенних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рельєфу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дистанційних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знімань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шарів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відображає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певні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екзогенні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Нанесення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карту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точкових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лінійних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полігональних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короткого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опису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кожного з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додавання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світлин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Поширення карти у вільному доступі.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960" y="169225"/>
            <a:ext cx="10131343" cy="480646"/>
          </a:xfrm>
        </p:spPr>
        <p:txBody>
          <a:bodyPr>
            <a:no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Основні шари інтерактивної карти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95" y="922458"/>
            <a:ext cx="4475163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admin\Desktop\2020\карта-карст-малювання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38"/>
          <a:stretch/>
        </p:blipFill>
        <p:spPr bwMode="auto">
          <a:xfrm>
            <a:off x="5416795" y="3406260"/>
            <a:ext cx="4491990" cy="294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71" y="3795026"/>
            <a:ext cx="4586482" cy="231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admin\Desktop\2020\карта-шар-яри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39"/>
          <a:stretch/>
        </p:blipFill>
        <p:spPr bwMode="auto">
          <a:xfrm>
            <a:off x="642571" y="922458"/>
            <a:ext cx="4486275" cy="25977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кутник 2"/>
          <p:cNvSpPr/>
          <p:nvPr/>
        </p:nvSpPr>
        <p:spPr>
          <a:xfrm>
            <a:off x="1924539" y="6248401"/>
            <a:ext cx="4124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</a:t>
            </a:r>
            <a:r>
              <a:rPr lang="en-US" dirty="0"/>
              <a:t>://</a:t>
            </a:r>
            <a:r>
              <a:rPr lang="en-US" dirty="0" smtClean="0"/>
              <a:t>bit.ly/mapvl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07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0431"/>
            <a:ext cx="8596668" cy="13208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 Висновки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249" y="1175668"/>
            <a:ext cx="9304866" cy="4400131"/>
          </a:xfrm>
        </p:spPr>
        <p:txBody>
          <a:bodyPr>
            <a:noAutofit/>
          </a:bodyPr>
          <a:lstStyle/>
          <a:p>
            <a:pPr algn="just"/>
            <a:r>
              <a:rPr lang="uk-UA" dirty="0" err="1">
                <a:solidFill>
                  <a:schemeClr val="tx1"/>
                </a:solidFill>
              </a:rPr>
              <a:t>Геоінформаційні</a:t>
            </a:r>
            <a:r>
              <a:rPr lang="uk-UA" dirty="0">
                <a:solidFill>
                  <a:schemeClr val="tx1"/>
                </a:solidFill>
              </a:rPr>
              <a:t> системи дозволяють обробляти та аналізувати великі масиви інформації, корисної для різних геологічних оцінок та </a:t>
            </a:r>
            <a:r>
              <a:rPr lang="uk-UA" dirty="0" smtClean="0">
                <a:solidFill>
                  <a:schemeClr val="tx1"/>
                </a:solidFill>
              </a:rPr>
              <a:t>досліджень.</a:t>
            </a:r>
            <a:endParaRPr lang="uk-UA" dirty="0">
              <a:solidFill>
                <a:schemeClr val="tx1"/>
              </a:solidFill>
            </a:endParaRPr>
          </a:p>
          <a:p>
            <a:pPr algn="just"/>
            <a:r>
              <a:rPr lang="uk-UA" dirty="0" smtClean="0">
                <a:solidFill>
                  <a:schemeClr val="tx1"/>
                </a:solidFill>
              </a:rPr>
              <a:t>Робота </a:t>
            </a:r>
            <a:r>
              <a:rPr lang="uk-UA" dirty="0" smtClean="0">
                <a:solidFill>
                  <a:schemeClr val="tx1"/>
                </a:solidFill>
              </a:rPr>
              <a:t>з </a:t>
            </a:r>
            <a:r>
              <a:rPr lang="uk-UA" dirty="0">
                <a:solidFill>
                  <a:schemeClr val="tx1"/>
                </a:solidFill>
              </a:rPr>
              <a:t>супутниковими даними у ГІС дає можливість виявляти динаміку різних явищ, процесів та </a:t>
            </a:r>
            <a:r>
              <a:rPr lang="uk-UA" dirty="0" smtClean="0">
                <a:solidFill>
                  <a:schemeClr val="tx1"/>
                </a:solidFill>
              </a:rPr>
              <a:t>об'єктів, вимірювати </a:t>
            </a:r>
            <a:r>
              <a:rPr lang="uk-UA" dirty="0">
                <a:solidFill>
                  <a:schemeClr val="tx1"/>
                </a:solidFill>
              </a:rPr>
              <a:t>їх окремі параметри. В умовах Волинської області таким чином найкраще відстежуються </a:t>
            </a:r>
            <a:r>
              <a:rPr lang="uk-UA" dirty="0" smtClean="0">
                <a:solidFill>
                  <a:schemeClr val="tx1"/>
                </a:solidFill>
              </a:rPr>
              <a:t>кар'єри, </a:t>
            </a:r>
            <a:r>
              <a:rPr lang="uk-UA" dirty="0">
                <a:solidFill>
                  <a:schemeClr val="tx1"/>
                </a:solidFill>
              </a:rPr>
              <a:t>яри, зміни русел річок, окремі прояви карсту </a:t>
            </a:r>
            <a:r>
              <a:rPr lang="uk-UA" dirty="0" smtClean="0">
                <a:solidFill>
                  <a:schemeClr val="tx1"/>
                </a:solidFill>
              </a:rPr>
              <a:t>тощо</a:t>
            </a:r>
          </a:p>
          <a:p>
            <a:pPr algn="just"/>
            <a:r>
              <a:rPr lang="uk-UA" dirty="0">
                <a:solidFill>
                  <a:schemeClr val="tx1"/>
                </a:solidFill>
              </a:rPr>
              <a:t>На існуючих інтерактивних картах переважно не відображені сучасні екзогенні геологічні процеси та їхні прояви, тому поява такої карти є вкрай актуальною</a:t>
            </a:r>
          </a:p>
          <a:p>
            <a:pPr algn="just"/>
            <a:r>
              <a:rPr lang="uk-UA" dirty="0" smtClean="0">
                <a:solidFill>
                  <a:schemeClr val="tx1"/>
                </a:solidFill>
              </a:rPr>
              <a:t>Створена </a:t>
            </a:r>
            <a:r>
              <a:rPr lang="uk-UA" dirty="0">
                <a:solidFill>
                  <a:schemeClr val="tx1"/>
                </a:solidFill>
              </a:rPr>
              <a:t>нами інтерактивна карта охоплює 4 шари </a:t>
            </a:r>
            <a:r>
              <a:rPr lang="uk-UA" dirty="0" smtClean="0">
                <a:solidFill>
                  <a:schemeClr val="tx1"/>
                </a:solidFill>
              </a:rPr>
              <a:t>й </a:t>
            </a:r>
            <a:r>
              <a:rPr lang="uk-UA" dirty="0">
                <a:solidFill>
                  <a:schemeClr val="tx1"/>
                </a:solidFill>
              </a:rPr>
              <a:t>кілька десятків геологічних об'єктів, до кожного з яких прив'язані знімки, що відображають їх динаміку за кілька років.</a:t>
            </a:r>
          </a:p>
          <a:p>
            <a:pPr algn="just"/>
            <a:r>
              <a:rPr lang="uk-UA" dirty="0">
                <a:solidFill>
                  <a:schemeClr val="tx1"/>
                </a:solidFill>
              </a:rPr>
              <a:t>В подальшому ця карта може наповнюватись та розширюватись новими </a:t>
            </a:r>
            <a:r>
              <a:rPr lang="uk-UA" dirty="0" smtClean="0">
                <a:solidFill>
                  <a:schemeClr val="tx1"/>
                </a:solidFill>
              </a:rPr>
              <a:t>об'єктами, </a:t>
            </a:r>
            <a:r>
              <a:rPr lang="uk-UA" dirty="0">
                <a:solidFill>
                  <a:schemeClr val="tx1"/>
                </a:solidFill>
              </a:rPr>
              <a:t>знімками, новими результатами. Це дозволить якісніше проводити моніторинг екзогенних геологічних процесів Волині.</a:t>
            </a:r>
          </a:p>
          <a:p>
            <a:pPr algn="just"/>
            <a:endParaRPr lang="uk-U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4046" y="2774057"/>
            <a:ext cx="9266866" cy="794982"/>
          </a:xfrm>
        </p:spPr>
        <p:txBody>
          <a:bodyPr>
            <a:normAutofit fontScale="90000"/>
          </a:bodyPr>
          <a:lstStyle/>
          <a:p>
            <a:pPr algn="just"/>
            <a:r>
              <a:rPr lang="uk-UA" dirty="0" smtClean="0">
                <a:solidFill>
                  <a:schemeClr val="tx1"/>
                </a:solidFill>
              </a:rPr>
              <a:t>              </a:t>
            </a:r>
            <a:r>
              <a:rPr lang="uk-UA" sz="6000" dirty="0" smtClean="0">
                <a:solidFill>
                  <a:schemeClr val="tx1"/>
                </a:solidFill>
              </a:rPr>
              <a:t>Дякую за увагу!</a:t>
            </a:r>
            <a:endParaRPr lang="uk-UA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84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504" y="1488613"/>
            <a:ext cx="9157648" cy="388077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uk-UA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Екзогенні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геологічні процеси можуть суттєво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людську діяльність, так і на екологічний стан територій.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вивчення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моніторинг цих процесів та їх проявів є важливою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науково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практичною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проблемою. На сьогодні вирішувати такі завдання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значною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допомагають дані дистанційного зондування (ДЗЗ) та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</a:t>
            </a:r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геоінформаційна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(ГІС) обробка. </a:t>
            </a:r>
          </a:p>
        </p:txBody>
      </p:sp>
    </p:spTree>
    <p:extLst>
      <p:ext uri="{BB962C8B-B14F-4D97-AF65-F5344CB8AC3E}">
        <p14:creationId xmlns:p14="http://schemas.microsoft.com/office/powerpoint/2010/main" val="6224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136" y="179111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 Приклад відображення родовищ Волинської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uk-UA" dirty="0" smtClean="0">
                <a:solidFill>
                  <a:schemeClr val="tx1"/>
                </a:solidFill>
              </a:rPr>
              <a:t>області на порталі «</a:t>
            </a:r>
            <a:r>
              <a:rPr lang="uk-UA" dirty="0" err="1" smtClean="0">
                <a:solidFill>
                  <a:schemeClr val="tx1"/>
                </a:solidFill>
              </a:rPr>
              <a:t>Геоінформ</a:t>
            </a:r>
            <a:r>
              <a:rPr lang="uk-UA" dirty="0" smtClean="0">
                <a:solidFill>
                  <a:schemeClr val="tx1"/>
                </a:solidFill>
              </a:rPr>
              <a:t>»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39" y="1289538"/>
            <a:ext cx="5533292" cy="5433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886236"/>
              </p:ext>
            </p:extLst>
          </p:nvPr>
        </p:nvGraphicFramePr>
        <p:xfrm>
          <a:off x="6008975" y="1304802"/>
          <a:ext cx="5737548" cy="5400797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193929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212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69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29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</a:rPr>
                        <a:t>РОДОВИЩЕ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</a:rPr>
                        <a:t>КОРИСНА КОПАЛИНА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800">
                          <a:effectLst/>
                        </a:rPr>
                        <a:t>ЗАСТОСУВАННЯ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ВАЛЕР'ЯНІВСЬКЕ 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будівельних розчинів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ВІЙНИЦЬКЕ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Суглинок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цегельно-черепична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59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ГОРОДИЛЕЦЬКЕ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Крейда , 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випалу на вапно , Сировина для силікатних виробів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ЗАМОСТІВСЬКЕ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будівельних розчинів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ЗГОРАНСЬКЕ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будівельних розчинів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ЛУКІВСЬКЕ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Крейда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випалу на вапно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МАЛООСНИЦЬКЕ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Базальт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Камінь будівельний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НОВОКОРШІВСЬКЕ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Суглинок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цегельно-черепична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НОВО-КОРШІВСЬКЕ 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Суглинок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цегельно-черепична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ОЗЮТИЧІВСЬКЕ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будівельних розчинів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ОМЕЛЬНЕНСЬКЕ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будівельних розчинів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298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ПАВЛОВИЧІВСЬКЕ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Суглинок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цегельно-черепична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8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ПОЖАРКІВСЬКЕ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Крейда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випалу на вапно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359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ПОТОКІВСЬКЕ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Глина , Суглинок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цегельно-черепична , Сировина цегельно-черепична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10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РАДОШИНСЬКЕ Ділянка 2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для будівельних розчинів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284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РОКИТЯНСЬКЕ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Суглинок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Сировина цегельно-черепична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30561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СОКІЛЬСЬКЕ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Пісок</a:t>
                      </a:r>
                      <a:endParaRPr lang="ru-RU" sz="10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 err="1">
                          <a:effectLst/>
                        </a:rPr>
                        <a:t>Сировина</a:t>
                      </a:r>
                      <a:r>
                        <a:rPr lang="ru-RU" sz="800" dirty="0">
                          <a:effectLst/>
                        </a:rPr>
                        <a:t> для </a:t>
                      </a:r>
                      <a:r>
                        <a:rPr lang="ru-RU" sz="800" dirty="0" err="1">
                          <a:effectLst/>
                        </a:rPr>
                        <a:t>силікатних</a:t>
                      </a:r>
                      <a:r>
                        <a:rPr lang="ru-RU" sz="800" dirty="0">
                          <a:effectLst/>
                        </a:rPr>
                        <a:t> </a:t>
                      </a:r>
                      <a:r>
                        <a:rPr lang="ru-RU" sz="800" dirty="0" err="1">
                          <a:effectLst/>
                        </a:rPr>
                        <a:t>виробів</a:t>
                      </a:r>
                      <a:endParaRPr lang="ru-RU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2363" marR="32363" marT="32363" marB="32363" anchor="ctr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1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9224"/>
            <a:ext cx="8596668" cy="132080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Динаміка розробки </a:t>
            </a:r>
            <a:r>
              <a:rPr lang="uk-UA" dirty="0" err="1" smtClean="0">
                <a:solidFill>
                  <a:schemeClr val="tx1"/>
                </a:solidFill>
              </a:rPr>
              <a:t>Потоківського</a:t>
            </a:r>
            <a:r>
              <a:rPr lang="uk-UA" dirty="0" smtClean="0">
                <a:solidFill>
                  <a:schemeClr val="tx1"/>
                </a:solidFill>
              </a:rPr>
              <a:t> родовища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7682" y="1480024"/>
            <a:ext cx="5003364" cy="42241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74" y="1480024"/>
            <a:ext cx="5023870" cy="4224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4363" y="6219271"/>
            <a:ext cx="493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автором 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8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616" y="306320"/>
            <a:ext cx="10166512" cy="893298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Динаміка окремих гірничих розробок </a:t>
            </a:r>
            <a:endParaRPr lang="uk-UA" dirty="0">
              <a:solidFill>
                <a:schemeClr val="tx1"/>
              </a:solidFill>
            </a:endParaRPr>
          </a:p>
        </p:txBody>
      </p:sp>
      <p:pic>
        <p:nvPicPr>
          <p:cNvPr id="1027" name="Picture 3" descr="C:\Users\admin\Desktop\Антон Мозолюк 2018-2019\Радошин 09 11 2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3" y="1115266"/>
            <a:ext cx="5465390" cy="380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7334" y="4996160"/>
            <a:ext cx="6104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Радошин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  09.03.2009 - 09.11.2018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790" y="1141845"/>
            <a:ext cx="5465390" cy="380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54578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48918" y="4996159"/>
            <a:ext cx="5186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uk-UA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Люблинець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09.03.2009 – 28.03.2017</a:t>
            </a:r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26053" y="6137763"/>
            <a:ext cx="5255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 автором 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 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28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6563" y="185101"/>
            <a:ext cx="8054391" cy="96780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Анімація динаміки розвитку кар’єрів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16" y="1152905"/>
            <a:ext cx="5939284" cy="4306529"/>
          </a:xfrm>
        </p:spPr>
      </p:pic>
      <p:pic>
        <p:nvPicPr>
          <p:cNvPr id="5122" name="Picture 2" descr="e:\dyplomy\2019-2020\мозолюк-2020\ge\ezgif.com-gif-mak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47" y="1152904"/>
            <a:ext cx="5369296" cy="430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28024" y="6119741"/>
            <a:ext cx="4899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 автором 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50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3" y="1945941"/>
            <a:ext cx="5257143" cy="346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528" y="137177"/>
            <a:ext cx="8596668" cy="1538685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Вимірювання площі гірничих розробок інструментами ГІС </a:t>
            </a:r>
            <a:r>
              <a:rPr lang="uk-UA" dirty="0" err="1" smtClean="0">
                <a:solidFill>
                  <a:schemeClr val="tx1"/>
                </a:solidFill>
              </a:rPr>
              <a:t>Гнідавського</a:t>
            </a:r>
            <a:r>
              <a:rPr lang="uk-UA" dirty="0" smtClean="0">
                <a:solidFill>
                  <a:schemeClr val="tx1"/>
                </a:solidFill>
              </a:rPr>
              <a:t> родовища суглинків </a:t>
            </a:r>
            <a:br>
              <a:rPr lang="uk-UA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815837"/>
              </p:ext>
            </p:extLst>
          </p:nvPr>
        </p:nvGraphicFramePr>
        <p:xfrm>
          <a:off x="538528" y="1981201"/>
          <a:ext cx="4408609" cy="34465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728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692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061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Рік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Периметр, м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Площа, га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2003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392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0,42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2011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504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1,53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690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2,32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01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2014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1153</a:t>
                      </a:r>
                      <a:endParaRPr lang="ru-RU" sz="1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5,0</a:t>
                      </a:r>
                      <a:endParaRPr lang="ru-RU" sz="1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28705" y="6196746"/>
            <a:ext cx="4824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 автором в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Earth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6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0745" y="0"/>
            <a:ext cx="9007154" cy="1116037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 </a:t>
            </a:r>
            <a:r>
              <a:rPr lang="uk-UA" sz="3200" dirty="0" err="1" smtClean="0">
                <a:solidFill>
                  <a:schemeClr val="tx1"/>
                </a:solidFill>
              </a:rPr>
              <a:t>Люблинецький</a:t>
            </a:r>
            <a:r>
              <a:rPr lang="uk-UA" sz="3200" dirty="0" smtClean="0">
                <a:solidFill>
                  <a:schemeClr val="tx1"/>
                </a:solidFill>
              </a:rPr>
              <a:t> кар'єр на знімках різних діапазонів</a:t>
            </a:r>
            <a:endParaRPr lang="uk-UA" sz="3200" dirty="0">
              <a:solidFill>
                <a:schemeClr val="tx1"/>
              </a:solidFill>
            </a:endParaRPr>
          </a:p>
        </p:txBody>
      </p:sp>
      <p:sp>
        <p:nvSpPr>
          <p:cNvPr id="3" name="Прямокутник 2"/>
          <p:cNvSpPr/>
          <p:nvPr/>
        </p:nvSpPr>
        <p:spPr>
          <a:xfrm>
            <a:off x="6213230" y="3067251"/>
            <a:ext cx="42085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Знімок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Sentinel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 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(08.2018) 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– видимий діапазон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б, в, г – вегетаційні індекси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NDVI (б)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SAVI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(в)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GCL</a:t>
            </a:r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(г).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61996" y="6049475"/>
            <a:ext cx="3476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Зроблено автором в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SentinelHub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" r="8084"/>
          <a:stretch/>
        </p:blipFill>
        <p:spPr>
          <a:xfrm>
            <a:off x="592454" y="1006983"/>
            <a:ext cx="5503546" cy="5851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738" y="3428999"/>
            <a:ext cx="254793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9109" y="191791"/>
            <a:ext cx="11139528" cy="527538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</a:rPr>
              <a:t>  Визначення </a:t>
            </a:r>
            <a:r>
              <a:rPr lang="uk-UA" sz="3200" dirty="0" smtClean="0">
                <a:solidFill>
                  <a:schemeClr val="tx1"/>
                </a:solidFill>
              </a:rPr>
              <a:t>площі кар’єру за допомогою</a:t>
            </a:r>
            <a:br>
              <a:rPr lang="uk-UA" sz="3200" dirty="0" smtClean="0">
                <a:solidFill>
                  <a:schemeClr val="tx1"/>
                </a:solidFill>
              </a:rPr>
            </a:br>
            <a:r>
              <a:rPr lang="uk-UA" sz="3200" dirty="0" smtClean="0">
                <a:solidFill>
                  <a:schemeClr val="tx1"/>
                </a:solidFill>
              </a:rPr>
              <a:t>ГІС-класифікації за показником </a:t>
            </a:r>
            <a:r>
              <a:rPr lang="en-US" sz="3200" dirty="0" smtClean="0">
                <a:solidFill>
                  <a:schemeClr val="tx1"/>
                </a:solidFill>
              </a:rPr>
              <a:t>NDVI</a:t>
            </a:r>
            <a:endParaRPr lang="ru-RU" sz="32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2523963" cy="2993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я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591049"/>
              </p:ext>
            </p:extLst>
          </p:nvPr>
        </p:nvGraphicFramePr>
        <p:xfrm>
          <a:off x="4831307" y="1723292"/>
          <a:ext cx="5729531" cy="2560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77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70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325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25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5940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Тип поверхні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Площа, </a:t>
                      </a:r>
                      <a:r>
                        <a:rPr lang="uk-UA" sz="1400" dirty="0" err="1">
                          <a:effectLst/>
                        </a:rPr>
                        <a:t>км.кв</a:t>
                      </a:r>
                      <a:r>
                        <a:rPr lang="uk-UA" sz="1400" dirty="0">
                          <a:effectLst/>
                        </a:rPr>
                        <a:t>.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%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Значення </a:t>
                      </a:r>
                      <a:r>
                        <a:rPr lang="en-US" sz="1400">
                          <a:effectLst/>
                        </a:rPr>
                        <a:t>NDVI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132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Відкрита </a:t>
                      </a:r>
                      <a:r>
                        <a:rPr lang="uk-UA" sz="1400" dirty="0" smtClean="0">
                          <a:effectLst/>
                        </a:rPr>
                        <a:t>розробка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0,346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24,38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від 0 до 0,3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132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Затоплені ділянки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0,234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16,47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від -1 до +0,2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81321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Рослинний покрив</a:t>
                      </a:r>
                      <a:endParaRPr lang="ru-RU" sz="105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0,84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59,15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від 0,4 до 0,9</a:t>
                      </a:r>
                      <a:endParaRPr lang="ru-RU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4267179" y="1255148"/>
            <a:ext cx="68577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Співвідношення типів поверхні в межах кар’єру за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NDVI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75" y="1412633"/>
            <a:ext cx="4030417" cy="485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06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3199</TotalTime>
  <Words>679</Words>
  <Application>Microsoft Office PowerPoint</Application>
  <PresentationFormat>Широкоэкранный</PresentationFormat>
  <Paragraphs>228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Verdana</vt:lpstr>
      <vt:lpstr>Wingdings 3</vt:lpstr>
      <vt:lpstr>Аспект</vt:lpstr>
      <vt:lpstr>ЗАСТОСУВАННЯ СУЧАСНИХ ГЕОІНФОРМАЦІЙНИХ ТЕХНОЛОГІЙ  У ГЕОЛОГІЧНИХ ДОСЛІДЖЕННЯХ ТЕРИТОРІЇ ВОЛИНІ</vt:lpstr>
      <vt:lpstr>Презентация PowerPoint</vt:lpstr>
      <vt:lpstr> Приклад відображення родовищ Волинської області на порталі «Геоінформ»</vt:lpstr>
      <vt:lpstr>Динаміка розробки Потоківського родовища</vt:lpstr>
      <vt:lpstr>Динаміка окремих гірничих розробок </vt:lpstr>
      <vt:lpstr>Анімація динаміки розвитку кар’єрів</vt:lpstr>
      <vt:lpstr>Вимірювання площі гірничих розробок інструментами ГІС Гнідавського родовища суглинків  </vt:lpstr>
      <vt:lpstr> Люблинецький кар'єр на знімках різних діапазонів</vt:lpstr>
      <vt:lpstr>  Визначення площі кар’єру за допомогою ГІС-класифікації за показником NDVI</vt:lpstr>
      <vt:lpstr> Оцінка геологічної діяльності русел річок (бічної ерозії) – р. Стир у Горохівському районі</vt:lpstr>
      <vt:lpstr>Динаміка розвитку ярів</vt:lpstr>
      <vt:lpstr>Кільцеві структури та розломи Волині на космознімках</vt:lpstr>
      <vt:lpstr>Оцінка відмінностей вологості поверхні у різних геологічних структурах на території Волині </vt:lpstr>
      <vt:lpstr>Етапи створення власної інтерактивної карти геологічних об'єктів Волині</vt:lpstr>
      <vt:lpstr>Основні шари інтерактивної карти</vt:lpstr>
      <vt:lpstr>  Висновки</vt:lpstr>
      <vt:lpstr>              Дякую за увагу!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80</cp:revision>
  <cp:lastPrinted>2020-03-09T16:01:03Z</cp:lastPrinted>
  <dcterms:created xsi:type="dcterms:W3CDTF">2018-12-16T14:10:25Z</dcterms:created>
  <dcterms:modified xsi:type="dcterms:W3CDTF">2020-03-26T13:47:37Z</dcterms:modified>
</cp:coreProperties>
</file>