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5" r:id="rId4"/>
    <p:sldId id="266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FFFC-9C75-4417-98F4-C71A58A4F50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515E-AC40-464C-A630-5CC0AC9785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FFFC-9C75-4417-98F4-C71A58A4F50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515E-AC40-464C-A630-5CC0AC9785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FFFC-9C75-4417-98F4-C71A58A4F50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515E-AC40-464C-A630-5CC0AC9785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FFFC-9C75-4417-98F4-C71A58A4F50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515E-AC40-464C-A630-5CC0AC9785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FFFC-9C75-4417-98F4-C71A58A4F50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515E-AC40-464C-A630-5CC0AC9785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FFFC-9C75-4417-98F4-C71A58A4F50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515E-AC40-464C-A630-5CC0AC9785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FFFC-9C75-4417-98F4-C71A58A4F50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515E-AC40-464C-A630-5CC0AC9785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FFFC-9C75-4417-98F4-C71A58A4F50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515E-AC40-464C-A630-5CC0AC9785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FFFC-9C75-4417-98F4-C71A58A4F50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515E-AC40-464C-A630-5CC0AC9785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FFFC-9C75-4417-98F4-C71A58A4F50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8515E-AC40-464C-A630-5CC0AC97851F}" type="slidenum">
              <a:rPr lang="ru-RU" smtClean="0"/>
              <a:pPr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0DFFFC-9C75-4417-98F4-C71A58A4F50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F8515E-AC40-464C-A630-5CC0AC97851F}" type="slidenum">
              <a:rPr lang="ru-RU" smtClean="0"/>
              <a:pPr/>
              <a:t>‹№›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0DFFFC-9C75-4417-98F4-C71A58A4F50D}" type="datetimeFigureOut">
              <a:rPr lang="ru-RU" smtClean="0"/>
              <a:pPr/>
              <a:t>03.03.2020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F8515E-AC40-464C-A630-5CC0AC97851F}" type="slidenum">
              <a:rPr lang="ru-RU" smtClean="0"/>
              <a:pPr/>
              <a:t>‹№›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85786" y="1142984"/>
            <a:ext cx="7772400" cy="2528904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Мій</a:t>
            </a:r>
            <a:r>
              <a:rPr lang="ru-RU" dirty="0" smtClean="0"/>
              <a:t> </a:t>
            </a:r>
            <a:r>
              <a:rPr lang="ru-RU" dirty="0" err="1" smtClean="0"/>
              <a:t>педагогічний</a:t>
            </a:r>
            <a:r>
              <a:rPr lang="ru-RU" dirty="0" smtClean="0"/>
              <a:t> </a:t>
            </a:r>
            <a:r>
              <a:rPr lang="ru-RU" dirty="0" err="1" smtClean="0"/>
              <a:t>досвід</a:t>
            </a:r>
            <a:r>
              <a:rPr lang="ru-RU" dirty="0" smtClean="0"/>
              <a:t>: </a:t>
            </a:r>
            <a:br>
              <a:rPr lang="ru-RU" dirty="0" smtClean="0"/>
            </a:br>
            <a:r>
              <a:rPr lang="ru-RU" sz="4400" dirty="0" err="1" smtClean="0"/>
              <a:t>Організація</a:t>
            </a:r>
            <a:r>
              <a:rPr lang="ru-RU" sz="4400" dirty="0" smtClean="0"/>
              <a:t> </a:t>
            </a:r>
            <a:r>
              <a:rPr lang="ru-RU" sz="4400" dirty="0" err="1" smtClean="0"/>
              <a:t>роботи</a:t>
            </a:r>
            <a:r>
              <a:rPr lang="ru-RU" sz="4400" dirty="0" smtClean="0"/>
              <a:t> </a:t>
            </a:r>
            <a:r>
              <a:rPr lang="ru-RU" sz="4400" dirty="0" err="1" smtClean="0"/>
              <a:t>секції</a:t>
            </a:r>
            <a:r>
              <a:rPr lang="ru-RU" sz="4400" dirty="0" smtClean="0"/>
              <a:t> </a:t>
            </a:r>
            <a:r>
              <a:rPr lang="ru-RU" sz="4400" dirty="0" err="1" smtClean="0"/>
              <a:t>матеріалознавства</a:t>
            </a:r>
            <a:r>
              <a:rPr lang="ru-RU" sz="4400" dirty="0" smtClean="0"/>
              <a:t> </a:t>
            </a:r>
            <a:br>
              <a:rPr lang="ru-RU" sz="4400" dirty="0" smtClean="0"/>
            </a:br>
            <a:r>
              <a:rPr lang="ru-RU" sz="4400" dirty="0" smtClean="0"/>
              <a:t>КУ «</a:t>
            </a:r>
            <a:r>
              <a:rPr lang="ru-RU" sz="4400" dirty="0" err="1" smtClean="0"/>
              <a:t>Волинська</a:t>
            </a:r>
            <a:r>
              <a:rPr lang="ru-RU" sz="4400" dirty="0" smtClean="0"/>
              <a:t> </a:t>
            </a:r>
            <a:r>
              <a:rPr lang="ru-RU" sz="4400" dirty="0" err="1" smtClean="0"/>
              <a:t>обласна</a:t>
            </a:r>
            <a:r>
              <a:rPr lang="ru-RU" sz="4400" dirty="0" smtClean="0"/>
              <a:t> МАН»</a:t>
            </a:r>
            <a:endParaRPr lang="ru-RU" sz="44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786182" y="4286256"/>
            <a:ext cx="4959104" cy="1052070"/>
          </a:xfrm>
        </p:spPr>
        <p:txBody>
          <a:bodyPr>
            <a:normAutofit fontScale="62500" lnSpcReduction="20000"/>
          </a:bodyPr>
          <a:lstStyle/>
          <a:p>
            <a:r>
              <a:rPr lang="uk-UA" dirty="0" smtClean="0"/>
              <a:t>Ольга </a:t>
            </a:r>
            <a:r>
              <a:rPr lang="uk-UA" dirty="0" err="1" smtClean="0"/>
              <a:t>Гулай</a:t>
            </a:r>
            <a:r>
              <a:rPr lang="uk-UA" dirty="0" smtClean="0"/>
              <a:t>, </a:t>
            </a:r>
            <a:r>
              <a:rPr lang="uk-UA" dirty="0" err="1" smtClean="0"/>
              <a:t>д.п.н</a:t>
            </a:r>
            <a:r>
              <a:rPr lang="uk-UA" dirty="0" smtClean="0"/>
              <a:t>., доцент, професор кафедри матеріалознавства Луцького </a:t>
            </a:r>
            <a:r>
              <a:rPr lang="uk-UA" dirty="0" smtClean="0"/>
              <a:t>НТУ</a:t>
            </a:r>
          </a:p>
          <a:p>
            <a:r>
              <a:rPr lang="uk-UA" dirty="0" smtClean="0"/>
              <a:t>Керівник </a:t>
            </a:r>
            <a:r>
              <a:rPr lang="uk-UA" smtClean="0"/>
              <a:t>секції матеріалознавства </a:t>
            </a:r>
          </a:p>
          <a:p>
            <a:r>
              <a:rPr lang="uk-UA" smtClean="0"/>
              <a:t>КУ «ВО МАН»</a:t>
            </a:r>
            <a:endParaRPr lang="ru-RU" dirty="0"/>
          </a:p>
        </p:txBody>
      </p:sp>
      <p:pic>
        <p:nvPicPr>
          <p:cNvPr id="3074" name="Picture 2" descr="C:\Users\Администратор\Downloads\Логотип новий.jpg"/>
          <p:cNvPicPr>
            <a:picLocks noChangeAspect="1" noChangeArrowheads="1"/>
          </p:cNvPicPr>
          <p:nvPr/>
        </p:nvPicPr>
        <p:blipFill>
          <a:blip r:embed="rId2" cstate="print"/>
          <a:srcRect t="18750" b="13541"/>
          <a:stretch>
            <a:fillRect/>
          </a:stretch>
        </p:blipFill>
        <p:spPr bwMode="auto">
          <a:xfrm>
            <a:off x="714348" y="3929066"/>
            <a:ext cx="2706425" cy="2591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/>
              <a:t>Міжнародний конкурс учнівських та студентських наукових робіт «Мій рідний край»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uk-UA" dirty="0" smtClean="0"/>
              <a:t>1) 2017 р. Бандура Марія, 9 клас, </a:t>
            </a:r>
            <a:r>
              <a:rPr lang="uk-UA" dirty="0" err="1" smtClean="0"/>
              <a:t>КЗ</a:t>
            </a:r>
            <a:r>
              <a:rPr lang="uk-UA" dirty="0" smtClean="0"/>
              <a:t> «ЛНВК  ЗОШ І-ІІІ ст. № 22-ліцей»</a:t>
            </a:r>
            <a:r>
              <a:rPr lang="uk-UA" i="1" u="sng" dirty="0" smtClean="0"/>
              <a:t> Диплом другого ступеня;</a:t>
            </a:r>
          </a:p>
          <a:p>
            <a:pPr marL="0" indent="0">
              <a:buNone/>
            </a:pPr>
            <a:endParaRPr lang="ru-RU" sz="900" dirty="0" smtClean="0"/>
          </a:p>
          <a:p>
            <a:r>
              <a:rPr lang="uk-UA" dirty="0" smtClean="0"/>
              <a:t>2) 2018 р. </a:t>
            </a:r>
            <a:r>
              <a:rPr lang="uk-UA" dirty="0" err="1" smtClean="0"/>
              <a:t>Скорубський</a:t>
            </a:r>
            <a:r>
              <a:rPr lang="uk-UA" dirty="0" smtClean="0"/>
              <a:t> Дмитро, 9 клас, ОЗЗСО </a:t>
            </a:r>
            <a:r>
              <a:rPr lang="uk-UA" dirty="0" err="1" smtClean="0"/>
              <a:t>Жидичинський</a:t>
            </a:r>
            <a:r>
              <a:rPr lang="uk-UA" dirty="0" smtClean="0"/>
              <a:t> ліцей: </a:t>
            </a:r>
            <a:r>
              <a:rPr lang="uk-UA" i="1" u="sng" dirty="0" smtClean="0"/>
              <a:t>Диплом третього ступеня;</a:t>
            </a:r>
          </a:p>
          <a:p>
            <a:pPr marL="0" indent="0">
              <a:buNone/>
            </a:pPr>
            <a:endParaRPr lang="ru-RU" sz="900" dirty="0" smtClean="0"/>
          </a:p>
          <a:p>
            <a:r>
              <a:rPr lang="uk-UA" dirty="0"/>
              <a:t>3</a:t>
            </a:r>
            <a:r>
              <a:rPr lang="uk-UA" dirty="0" smtClean="0"/>
              <a:t>) 2019 р. </a:t>
            </a:r>
            <a:r>
              <a:rPr lang="uk-UA" dirty="0" err="1" smtClean="0"/>
              <a:t>Толстушко</a:t>
            </a:r>
            <a:r>
              <a:rPr lang="uk-UA" dirty="0" smtClean="0"/>
              <a:t> Катерина, 9 клас, ЛНВК Гімназія № 14 імені Василя Сухомлинського»: </a:t>
            </a:r>
            <a:r>
              <a:rPr lang="uk-UA" i="1" u="sng" dirty="0" smtClean="0"/>
              <a:t> Диплом першого ступеня.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100" name="Picture 4" descr="C:\Users\Администратор\Downloads\Грамота Гулай Ольги керівни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8" y="1428736"/>
            <a:ext cx="2458604" cy="3500438"/>
          </a:xfrm>
          <a:prstGeom prst="rect">
            <a:avLst/>
          </a:prstGeom>
          <a:noFill/>
        </p:spPr>
      </p:pic>
      <p:pic>
        <p:nvPicPr>
          <p:cNvPr id="4099" name="Picture 3" descr="C:\Users\Администратор\Downloads\Толстушко Катерина_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4203" y="2643182"/>
            <a:ext cx="2309797" cy="1732348"/>
          </a:xfrm>
          <a:prstGeom prst="rect">
            <a:avLst/>
          </a:prstGeom>
          <a:noFill/>
        </p:spPr>
      </p:pic>
      <p:pic>
        <p:nvPicPr>
          <p:cNvPr id="4098" name="Picture 2" descr="C:\Users\Администратор\Downloads\Толстушко Катерина_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4000504"/>
            <a:ext cx="1875230" cy="25003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08112"/>
          </a:xfrm>
        </p:spPr>
        <p:txBody>
          <a:bodyPr/>
          <a:lstStyle/>
          <a:p>
            <a:pPr algn="ctr"/>
            <a:r>
              <a:rPr lang="ru-RU" dirty="0" err="1" smtClean="0"/>
              <a:t>Патенти</a:t>
            </a:r>
            <a:r>
              <a:rPr lang="ru-RU" dirty="0" smtClean="0"/>
              <a:t> на </a:t>
            </a:r>
            <a:r>
              <a:rPr lang="ru-RU" dirty="0" err="1" smtClean="0"/>
              <a:t>корисну</a:t>
            </a:r>
            <a:r>
              <a:rPr lang="ru-RU" dirty="0" smtClean="0"/>
              <a:t> модель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00808"/>
            <a:ext cx="4038600" cy="4654117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uk-UA" dirty="0" smtClean="0"/>
              <a:t>Спосіб гідрофобного оброблення тканин для виготовлення екологічно безпечних пакувальних матеріалів / </a:t>
            </a:r>
            <a:r>
              <a:rPr lang="uk-UA" dirty="0" err="1" smtClean="0"/>
              <a:t>Гулай</a:t>
            </a:r>
            <a:r>
              <a:rPr lang="uk-UA" dirty="0" smtClean="0"/>
              <a:t> О.І., </a:t>
            </a:r>
            <a:r>
              <a:rPr lang="uk-UA" dirty="0" err="1" smtClean="0"/>
              <a:t>Шемет</a:t>
            </a:r>
            <a:r>
              <a:rPr lang="uk-UA" dirty="0" smtClean="0"/>
              <a:t> В.Я., Бандура І.О., </a:t>
            </a:r>
            <a:r>
              <a:rPr lang="uk-UA" b="1" dirty="0" smtClean="0"/>
              <a:t>Бандура М.В.</a:t>
            </a:r>
            <a:r>
              <a:rPr lang="uk-UA" dirty="0" smtClean="0"/>
              <a:t> : пат. 127068 Україна: МПК 2018.01 D06B 19/00, </a:t>
            </a:r>
            <a:r>
              <a:rPr lang="uk-UA" dirty="0" err="1" smtClean="0"/>
              <a:t>D06B</a:t>
            </a:r>
            <a:r>
              <a:rPr lang="uk-UA" dirty="0" smtClean="0"/>
              <a:t> 21/00. № 2018 02475; </a:t>
            </a:r>
            <a:r>
              <a:rPr lang="uk-UA" dirty="0" err="1" smtClean="0"/>
              <a:t>заявл</a:t>
            </a:r>
            <a:r>
              <a:rPr lang="uk-UA" dirty="0" smtClean="0"/>
              <a:t>. 12.03.18; </a:t>
            </a:r>
            <a:r>
              <a:rPr lang="uk-UA" dirty="0" err="1" smtClean="0"/>
              <a:t>опубл</a:t>
            </a:r>
            <a:r>
              <a:rPr lang="uk-UA" dirty="0" smtClean="0"/>
              <a:t>. 10.07.18, </a:t>
            </a:r>
            <a:r>
              <a:rPr lang="uk-UA" dirty="0" err="1" smtClean="0"/>
              <a:t>Бюл</a:t>
            </a:r>
            <a:r>
              <a:rPr lang="uk-UA" dirty="0" smtClean="0"/>
              <a:t>. № 13. 4 с.</a:t>
            </a:r>
          </a:p>
          <a:p>
            <a:pPr marL="0" lvl="0" indent="0">
              <a:buNone/>
            </a:pPr>
            <a:endParaRPr lang="ru-RU" sz="1100" dirty="0" smtClean="0"/>
          </a:p>
          <a:p>
            <a:pPr lvl="0"/>
            <a:r>
              <a:rPr lang="uk-UA" dirty="0" smtClean="0"/>
              <a:t>Декоративне екологічно безпечне шпалерне покриття / </a:t>
            </a:r>
            <a:r>
              <a:rPr lang="uk-UA" dirty="0" err="1" smtClean="0"/>
              <a:t>Гулай</a:t>
            </a:r>
            <a:r>
              <a:rPr lang="uk-UA" dirty="0" smtClean="0"/>
              <a:t> О.І., </a:t>
            </a:r>
            <a:r>
              <a:rPr lang="uk-UA" dirty="0" err="1" smtClean="0"/>
              <a:t>Шемет</a:t>
            </a:r>
            <a:r>
              <a:rPr lang="uk-UA" dirty="0" smtClean="0"/>
              <a:t> В.Я., </a:t>
            </a:r>
            <a:r>
              <a:rPr lang="uk-UA" b="1" dirty="0" err="1" smtClean="0"/>
              <a:t>Скорубський</a:t>
            </a:r>
            <a:r>
              <a:rPr lang="uk-UA" b="1" dirty="0" smtClean="0"/>
              <a:t> Д.І.</a:t>
            </a:r>
            <a:r>
              <a:rPr lang="uk-UA" dirty="0" smtClean="0"/>
              <a:t>; заявник і патентовласник Луцький національний технічний ун-т. Пат. на корисну модель 136019 Україна, МПК E04F 13/00.  № u2019 02305; </a:t>
            </a:r>
            <a:r>
              <a:rPr lang="uk-UA" dirty="0" err="1" smtClean="0"/>
              <a:t>заявл</a:t>
            </a:r>
            <a:r>
              <a:rPr lang="uk-UA" dirty="0" smtClean="0"/>
              <a:t>. 07.03.19; </a:t>
            </a:r>
            <a:r>
              <a:rPr lang="uk-UA" dirty="0" err="1" smtClean="0"/>
              <a:t>опубл</a:t>
            </a:r>
            <a:r>
              <a:rPr lang="uk-UA" dirty="0" smtClean="0"/>
              <a:t>. 25.07.19, </a:t>
            </a:r>
            <a:r>
              <a:rPr lang="uk-UA" dirty="0" err="1" smtClean="0"/>
              <a:t>Бюл</a:t>
            </a:r>
            <a:r>
              <a:rPr lang="uk-UA" dirty="0" smtClean="0"/>
              <a:t>. № 14, 4 с.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5" name="Содержимое 4" descr="патент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099949" y="1920875"/>
            <a:ext cx="3135101" cy="443388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52128"/>
          </a:xfrm>
        </p:spPr>
        <p:txBody>
          <a:bodyPr/>
          <a:lstStyle/>
          <a:p>
            <a:pPr algn="ctr"/>
            <a:r>
              <a:rPr lang="uk-UA" dirty="0" smtClean="0"/>
              <a:t>Висновки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5686436" cy="4389120"/>
          </a:xfrm>
        </p:spPr>
        <p:txBody>
          <a:bodyPr>
            <a:normAutofit fontScale="77500" lnSpcReduction="20000"/>
          </a:bodyPr>
          <a:lstStyle/>
          <a:p>
            <a:r>
              <a:rPr lang="uk-UA" dirty="0" smtClean="0"/>
              <a:t>Сучасна наука надзвичайно технологічна, чим, на жаль, не можуть похвалитися наші дослідницькі лабораторії.</a:t>
            </a:r>
          </a:p>
          <a:p>
            <a:pPr marL="0" indent="0">
              <a:buNone/>
            </a:pPr>
            <a:endParaRPr lang="uk-UA" sz="1000" dirty="0" smtClean="0"/>
          </a:p>
          <a:p>
            <a:r>
              <a:rPr lang="uk-UA" dirty="0" smtClean="0"/>
              <a:t>Керуємося девізом Теодора Рузвельта: «Роби, що можеш, з тим, що маєш, там, де ти є».</a:t>
            </a:r>
          </a:p>
          <a:p>
            <a:pPr marL="0" indent="0">
              <a:buNone/>
            </a:pPr>
            <a:endParaRPr lang="uk-UA" sz="1000" dirty="0" smtClean="0"/>
          </a:p>
          <a:p>
            <a:r>
              <a:rPr lang="uk-UA" dirty="0" smtClean="0"/>
              <a:t> Пошук обдарованих дітей, залучення їх до дослідницької діяльності з молодшого шкільного віку, розвиток творчого мислення і віри в свої сили – це моє кредо як педагога і керівника секції МАН. </a:t>
            </a:r>
          </a:p>
          <a:p>
            <a:pPr marL="0" indent="0">
              <a:buNone/>
            </a:pPr>
            <a:endParaRPr lang="uk-UA" sz="1000" dirty="0" smtClean="0"/>
          </a:p>
          <a:p>
            <a:r>
              <a:rPr lang="uk-UA" dirty="0" smtClean="0"/>
              <a:t>Тому разом вчимося не тільки слухати, а й чути, не тільки дивитися, а й бачити, не тільки знати, а й розуміти, не тільки вміти, а й діяти!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C:\Users\Администратор\Downloads\Логотип новий.jpg"/>
          <p:cNvPicPr>
            <a:picLocks noChangeAspect="1" noChangeArrowheads="1"/>
          </p:cNvPicPr>
          <p:nvPr/>
        </p:nvPicPr>
        <p:blipFill>
          <a:blip r:embed="rId2" cstate="print"/>
          <a:srcRect t="18750" b="13541"/>
          <a:stretch>
            <a:fillRect/>
          </a:stretch>
        </p:blipFill>
        <p:spPr bwMode="auto">
          <a:xfrm>
            <a:off x="6215074" y="928670"/>
            <a:ext cx="2706425" cy="25914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Коротка </a:t>
            </a:r>
            <a:r>
              <a:rPr lang="ru-RU" sz="5400" dirty="0" err="1" smtClean="0"/>
              <a:t>довідка</a:t>
            </a:r>
            <a:r>
              <a:rPr lang="ru-RU" sz="5400" dirty="0" smtClean="0"/>
              <a:t> про автора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4286255"/>
            <a:ext cx="4038600" cy="2068669"/>
          </a:xfrm>
        </p:spPr>
        <p:txBody>
          <a:bodyPr>
            <a:normAutofit fontScale="70000" lnSpcReduction="20000"/>
          </a:bodyPr>
          <a:lstStyle/>
          <a:p>
            <a:r>
              <a:rPr lang="uk-UA" dirty="0" err="1" smtClean="0"/>
              <a:t>Гулай</a:t>
            </a:r>
            <a:r>
              <a:rPr lang="uk-UA" dirty="0" smtClean="0"/>
              <a:t> Ольга Іванівна, професор кафедри матеріалознавства Луцького національного технічного університету, керівник секції матеріалознавства </a:t>
            </a:r>
            <a:r>
              <a:rPr lang="uk-UA" dirty="0" err="1" smtClean="0"/>
              <a:t>КУ</a:t>
            </a:r>
            <a:r>
              <a:rPr lang="uk-UA" dirty="0" smtClean="0"/>
              <a:t> «Волинська обласна МАН»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429124" y="1643050"/>
            <a:ext cx="4257676" cy="4711875"/>
          </a:xfrm>
        </p:spPr>
        <p:txBody>
          <a:bodyPr>
            <a:normAutofit fontScale="70000" lnSpcReduction="20000"/>
          </a:bodyPr>
          <a:lstStyle/>
          <a:p>
            <a:r>
              <a:rPr lang="uk-UA" dirty="0" smtClean="0"/>
              <a:t>Закінчила Львівський державний університет ім. Івана Франка у 1992р. Спеціальність: «Хімія». Кваліфікація: хімік, викладач.</a:t>
            </a:r>
          </a:p>
          <a:p>
            <a:r>
              <a:rPr lang="uk-UA" dirty="0" smtClean="0"/>
              <a:t> Кандидат технічних наук за спеціальністю 05.02.01 – матеріалознавство. </a:t>
            </a:r>
          </a:p>
          <a:p>
            <a:r>
              <a:rPr lang="uk-UA" dirty="0" smtClean="0"/>
              <a:t>Доктор педагогічних наук за спеціальністю 13.00.04 – теорія і методика професійної освіти.</a:t>
            </a:r>
          </a:p>
          <a:p>
            <a:r>
              <a:rPr lang="uk-UA" dirty="0" smtClean="0"/>
              <a:t>Вчене звання -  доцент кафедри хімії.</a:t>
            </a:r>
          </a:p>
          <a:p>
            <a:r>
              <a:rPr lang="uk-UA" dirty="0" smtClean="0"/>
              <a:t>Автор понад 160 наукових праць та навчальних посібників, серед яких 2 одноосібні та 3 колективні монографії, 2 патенти на корисну модель, 2 навчальні посібники, статті у фахових вітчизняних і закордонних журналах та наукових збірниках. 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" name="Рисунок 5" descr="D:\Документи\Гулай О.І., професор (1)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857365"/>
            <a:ext cx="357190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928670"/>
            <a:ext cx="4786346" cy="2071702"/>
          </a:xfrm>
        </p:spPr>
        <p:txBody>
          <a:bodyPr>
            <a:noAutofit/>
          </a:bodyPr>
          <a:lstStyle/>
          <a:p>
            <a:r>
              <a:rPr lang="uk-UA" sz="3200" dirty="0" smtClean="0"/>
              <a:t>Міжнародне стажування у Європейському центрі ядерних досліджень у м. Женеві (Швейцарія) 4-9 грудня 2016 р.</a:t>
            </a:r>
            <a:endParaRPr lang="ru-RU" sz="3200" dirty="0"/>
          </a:p>
        </p:txBody>
      </p:sp>
      <p:pic>
        <p:nvPicPr>
          <p:cNvPr id="1026" name="Picture 2" descr="D:\Фото\Женева\P10105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8926" y="3071810"/>
            <a:ext cx="3167085" cy="2375313"/>
          </a:xfrm>
          <a:prstGeom prst="rect">
            <a:avLst/>
          </a:prstGeom>
          <a:noFill/>
        </p:spPr>
      </p:pic>
      <p:pic>
        <p:nvPicPr>
          <p:cNvPr id="1027" name="Picture 3" descr="D:\Фото\Женева\P10105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3143248"/>
            <a:ext cx="2375296" cy="3167061"/>
          </a:xfrm>
          <a:prstGeom prst="rect">
            <a:avLst/>
          </a:prstGeom>
          <a:noFill/>
        </p:spPr>
      </p:pic>
      <p:pic>
        <p:nvPicPr>
          <p:cNvPr id="1028" name="Picture 4" descr="D:\Фото\Женева\P101059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785794"/>
            <a:ext cx="3238491" cy="2428868"/>
          </a:xfrm>
          <a:prstGeom prst="rect">
            <a:avLst/>
          </a:prstGeom>
          <a:noFill/>
        </p:spPr>
      </p:pic>
      <p:pic>
        <p:nvPicPr>
          <p:cNvPr id="1029" name="Picture 5" descr="D:\Фото\Женева\P101047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071942"/>
            <a:ext cx="3500462" cy="26253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Наука – це цікаво</a:t>
            </a:r>
            <a:endParaRPr lang="ru-RU" dirty="0"/>
          </a:p>
        </p:txBody>
      </p:sp>
      <p:pic>
        <p:nvPicPr>
          <p:cNvPr id="2050" name="Picture 2" descr="D:\МАН\ман фото\IMG_127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8" y="1857364"/>
            <a:ext cx="3214710" cy="2143140"/>
          </a:xfrm>
          <a:prstGeom prst="rect">
            <a:avLst/>
          </a:prstGeom>
          <a:noFill/>
        </p:spPr>
      </p:pic>
      <p:pic>
        <p:nvPicPr>
          <p:cNvPr id="2052" name="Picture 4" descr="D:\Фото\МАН\IMG-7d6294a7e779afbbce8fb3c8bc6edf3f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5" y="4339811"/>
            <a:ext cx="2928958" cy="2196718"/>
          </a:xfrm>
          <a:prstGeom prst="rect">
            <a:avLst/>
          </a:prstGeom>
          <a:noFill/>
        </p:spPr>
      </p:pic>
      <p:pic>
        <p:nvPicPr>
          <p:cNvPr id="2053" name="Picture 5" descr="D:\Фото\МАН\IMG-8dc994d42583bc6ebc6057d89269f468-V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2500306"/>
            <a:ext cx="2214560" cy="2952747"/>
          </a:xfrm>
          <a:prstGeom prst="rect">
            <a:avLst/>
          </a:prstGeom>
          <a:noFill/>
        </p:spPr>
      </p:pic>
      <p:pic>
        <p:nvPicPr>
          <p:cNvPr id="2054" name="Picture 6" descr="D:\Фото\Літо 2018\IMG-3878a68465f8691c92f9106059bed7c9-V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86446" y="4179099"/>
            <a:ext cx="3095615" cy="2321711"/>
          </a:xfrm>
          <a:prstGeom prst="rect">
            <a:avLst/>
          </a:prstGeom>
          <a:noFill/>
        </p:spPr>
      </p:pic>
      <p:pic>
        <p:nvPicPr>
          <p:cNvPr id="2055" name="Picture 7" descr="D:\Фото\МАН\IMG-9bbc50d09de5385d36b140ac5745889b-V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1928802"/>
            <a:ext cx="3047989" cy="22859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dirty="0" smtClean="0"/>
              <a:t>Участь у </a:t>
            </a:r>
            <a:r>
              <a:rPr lang="uk-UA" sz="4000" dirty="0" smtClean="0"/>
              <a:t>Всеукраїнському конкурсі-захисті наукових робіт </a:t>
            </a:r>
            <a:r>
              <a:rPr lang="ru-RU" sz="4000" dirty="0" smtClean="0"/>
              <a:t>МАН (ІІІ </a:t>
            </a:r>
            <a:r>
              <a:rPr lang="ru-RU" sz="4000" dirty="0" err="1" smtClean="0"/>
              <a:t>етап</a:t>
            </a:r>
            <a:r>
              <a:rPr lang="ru-RU" sz="4000" dirty="0" smtClean="0"/>
              <a:t>)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1) 2014 р. </a:t>
            </a:r>
            <a:r>
              <a:rPr lang="uk-UA" dirty="0" err="1" smtClean="0"/>
              <a:t>Юзюк</a:t>
            </a:r>
            <a:r>
              <a:rPr lang="uk-UA" dirty="0" smtClean="0"/>
              <a:t> Олександр, учень 11 класу, Луцька гімназія № 21 ім. М. Кравчука: </a:t>
            </a:r>
            <a:r>
              <a:rPr lang="uk-UA" i="1" u="sng" dirty="0" smtClean="0"/>
              <a:t>Диплом третього ступеня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endParaRPr lang="ru-RU" sz="1000" dirty="0" smtClean="0"/>
          </a:p>
          <a:p>
            <a:r>
              <a:rPr lang="uk-UA" dirty="0" smtClean="0"/>
              <a:t>2) 2017 р. </a:t>
            </a:r>
            <a:r>
              <a:rPr lang="uk-UA" dirty="0" err="1" smtClean="0"/>
              <a:t>Назарчук</a:t>
            </a:r>
            <a:r>
              <a:rPr lang="uk-UA" dirty="0" smtClean="0"/>
              <a:t> Вікторія, учениця 11 класу, Луцька гімназія № 4 імені Модеста Левицького Луцької міської ради Волинської області: </a:t>
            </a:r>
            <a:r>
              <a:rPr lang="uk-UA" i="1" u="sng" dirty="0" smtClean="0"/>
              <a:t>Диплом третього ступеня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endParaRPr lang="ru-RU" sz="1000" dirty="0" smtClean="0"/>
          </a:p>
          <a:p>
            <a:r>
              <a:rPr lang="uk-UA" dirty="0" smtClean="0"/>
              <a:t>3) 2018 р. </a:t>
            </a:r>
            <a:r>
              <a:rPr lang="uk-UA" dirty="0" err="1" smtClean="0"/>
              <a:t>Кавара</a:t>
            </a:r>
            <a:r>
              <a:rPr lang="uk-UA" dirty="0" smtClean="0"/>
              <a:t> Артем, учень 11 класу, Луцька гімназія № 21 імені Михайла Кравчука: </a:t>
            </a:r>
            <a:r>
              <a:rPr lang="uk-UA" i="1" u="sng" dirty="0" smtClean="0"/>
              <a:t>Диплом другого ступеня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8196" name="Picture 4" descr="ima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071942"/>
            <a:ext cx="3214710" cy="2411033"/>
          </a:xfrm>
          <a:prstGeom prst="rect">
            <a:avLst/>
          </a:prstGeom>
          <a:noFill/>
        </p:spPr>
      </p:pic>
      <p:pic>
        <p:nvPicPr>
          <p:cNvPr id="8198" name="Picture 6" descr="Результат пошуку зображень за запитом вікторія назарчук переможець конкурс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785926"/>
            <a:ext cx="3142670" cy="20921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714356"/>
            <a:ext cx="8229600" cy="1143000"/>
          </a:xfrm>
        </p:spPr>
        <p:txBody>
          <a:bodyPr>
            <a:noAutofit/>
          </a:bodyPr>
          <a:lstStyle/>
          <a:p>
            <a:r>
              <a:rPr lang="uk-UA" sz="3600" dirty="0" smtClean="0"/>
              <a:t>Перемоги на ІІІ етапі Всеукраїнського конкурсу-захисту наукових робіт МАН України для учнів 6-8 класів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uk-UA" dirty="0" smtClean="0"/>
              <a:t>1) 2018 р. </a:t>
            </a:r>
            <a:r>
              <a:rPr lang="uk-UA" dirty="0" err="1" smtClean="0"/>
              <a:t>Скорубський</a:t>
            </a:r>
            <a:r>
              <a:rPr lang="uk-UA" dirty="0" smtClean="0"/>
              <a:t> Дмитро, 9 клас, ОЗЗСО </a:t>
            </a:r>
            <a:r>
              <a:rPr lang="uk-UA" dirty="0" err="1" smtClean="0"/>
              <a:t>Жидичинський</a:t>
            </a:r>
            <a:r>
              <a:rPr lang="uk-UA" dirty="0" smtClean="0"/>
              <a:t> ліцей: </a:t>
            </a:r>
            <a:r>
              <a:rPr lang="uk-UA" i="1" u="sng" dirty="0" smtClean="0"/>
              <a:t>Диплом першого ступеня;</a:t>
            </a:r>
            <a:endParaRPr lang="ru-RU" dirty="0" smtClean="0"/>
          </a:p>
          <a:p>
            <a:r>
              <a:rPr lang="uk-UA" dirty="0" smtClean="0"/>
              <a:t>2) 2018 р. </a:t>
            </a:r>
            <a:r>
              <a:rPr lang="uk-UA" dirty="0" err="1" smtClean="0"/>
              <a:t>Толстушко</a:t>
            </a:r>
            <a:r>
              <a:rPr lang="uk-UA" dirty="0" smtClean="0"/>
              <a:t> Катерина, 9 клас, ЛНВК Гімназія № 14 імені Василя Сухомлинського»: </a:t>
            </a:r>
            <a:r>
              <a:rPr lang="uk-UA" i="1" u="sng" dirty="0" smtClean="0"/>
              <a:t> Диплом третього ступеня.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http://uon.cg.gov.ua/web_docs/2143/2018/10/img/%D0%BD%D0%B0%20%D0%B3%D0%BE%D0%BB%D0%BE2354324242%D0%B2%D0%BD%D1%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6" y="2285992"/>
            <a:ext cx="3967649" cy="2967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err="1" smtClean="0"/>
              <a:t>Проєкти</a:t>
            </a:r>
            <a:r>
              <a:rPr lang="uk-UA" dirty="0" smtClean="0"/>
              <a:t> на конкурсі </a:t>
            </a:r>
            <a:r>
              <a:rPr lang="uk-UA" dirty="0" err="1" smtClean="0"/>
              <a:t>Intel</a:t>
            </a:r>
            <a:r>
              <a:rPr lang="uk-UA" dirty="0" smtClean="0"/>
              <a:t>-Еко Україна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uk-UA" dirty="0" smtClean="0"/>
              <a:t>1) 2018 р. </a:t>
            </a:r>
            <a:r>
              <a:rPr lang="uk-UA" dirty="0" err="1" smtClean="0"/>
              <a:t>Кавара</a:t>
            </a:r>
            <a:r>
              <a:rPr lang="uk-UA" dirty="0" smtClean="0"/>
              <a:t> Артем, учень 11 класу, Луцька гімназія № 21 імені Михайла Кравчука: </a:t>
            </a:r>
            <a:r>
              <a:rPr lang="uk-UA" i="1" u="sng" dirty="0" smtClean="0"/>
              <a:t>Диплом третього ступеня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endParaRPr lang="ru-RU" sz="1000" dirty="0" smtClean="0"/>
          </a:p>
          <a:p>
            <a:r>
              <a:rPr lang="uk-UA" dirty="0" smtClean="0"/>
              <a:t>2) 2019 р. </a:t>
            </a:r>
            <a:r>
              <a:rPr lang="uk-UA" dirty="0" err="1" smtClean="0"/>
              <a:t>Бороденко</a:t>
            </a:r>
            <a:r>
              <a:rPr lang="uk-UA" dirty="0" smtClean="0"/>
              <a:t> Софія, 11 клас, Волинський обласний ліцей з посиленою військовою підготовкою імені Героїв Небесної Сотні: </a:t>
            </a:r>
            <a:r>
              <a:rPr lang="uk-UA" i="1" u="sng" dirty="0" smtClean="0"/>
              <a:t>Диплом четвертого ступеня;</a:t>
            </a:r>
          </a:p>
          <a:p>
            <a:pPr marL="0" indent="0">
              <a:buNone/>
            </a:pPr>
            <a:endParaRPr lang="ru-RU" sz="1000" dirty="0" smtClean="0"/>
          </a:p>
          <a:p>
            <a:r>
              <a:rPr lang="uk-UA" dirty="0" smtClean="0"/>
              <a:t>3) 2020 р. </a:t>
            </a:r>
            <a:r>
              <a:rPr lang="uk-UA" dirty="0" err="1" smtClean="0"/>
              <a:t>Скорубський</a:t>
            </a:r>
            <a:r>
              <a:rPr lang="uk-UA" dirty="0" smtClean="0"/>
              <a:t> Дмитро, 10 клас, ОЗЗСО </a:t>
            </a:r>
            <a:r>
              <a:rPr lang="uk-UA" dirty="0" err="1" smtClean="0"/>
              <a:t>Жидичинський</a:t>
            </a:r>
            <a:r>
              <a:rPr lang="uk-UA" dirty="0" smtClean="0"/>
              <a:t> ліцей: </a:t>
            </a:r>
            <a:r>
              <a:rPr lang="uk-UA" i="1" u="sng" dirty="0" smtClean="0"/>
              <a:t>Диплом четвертого ступеня.</a:t>
            </a:r>
            <a:endParaRPr lang="ru-RU" dirty="0" smtClean="0"/>
          </a:p>
          <a:p>
            <a:endParaRPr lang="ru-RU" sz="2300" dirty="0"/>
          </a:p>
        </p:txBody>
      </p:sp>
      <p:pic>
        <p:nvPicPr>
          <p:cNvPr id="7" name="Picture 2" descr="http://vvman.lutsk.ua/img/tx10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2786058"/>
            <a:ext cx="3048021" cy="2286016"/>
          </a:xfrm>
          <a:prstGeom prst="rect">
            <a:avLst/>
          </a:prstGeom>
          <a:noFill/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1285860"/>
            <a:ext cx="266747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http://vvman.lutsk.ua/img/tx13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64" y="4143380"/>
            <a:ext cx="2327082" cy="24288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dirty="0" smtClean="0"/>
              <a:t>Участь у Всеукраїнській науково-технічній виставці-конкурсі молодіжних інноваційних </a:t>
            </a:r>
            <a:r>
              <a:rPr lang="uk-UA" sz="3200" dirty="0" err="1" smtClean="0"/>
              <a:t>проєктів</a:t>
            </a:r>
            <a:r>
              <a:rPr lang="uk-UA" sz="3200" dirty="0" smtClean="0"/>
              <a:t> “Майбутнє України”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uk-UA" dirty="0" smtClean="0"/>
              <a:t>1) 2014 р. Мельник Роман, учень 11 класу, Луцький НВК № 9:</a:t>
            </a:r>
            <a:r>
              <a:rPr lang="uk-UA" i="1" u="sng" dirty="0" smtClean="0"/>
              <a:t> Диплом третього ступеня;</a:t>
            </a:r>
          </a:p>
          <a:p>
            <a:pPr marL="0" indent="0">
              <a:buNone/>
            </a:pPr>
            <a:endParaRPr lang="ru-RU" sz="900" dirty="0" smtClean="0"/>
          </a:p>
          <a:p>
            <a:r>
              <a:rPr lang="uk-UA" dirty="0" smtClean="0"/>
              <a:t>2) 2016 р. </a:t>
            </a:r>
            <a:r>
              <a:rPr lang="uk-UA" dirty="0" err="1" smtClean="0"/>
              <a:t>Назарчук</a:t>
            </a:r>
            <a:r>
              <a:rPr lang="uk-UA" dirty="0" smtClean="0"/>
              <a:t> Вікторія, учениця 11 класу, Луцька гімназія № 4 імені Модеста Левицького Луцької міської ради Волинської області: </a:t>
            </a:r>
            <a:r>
              <a:rPr lang="uk-UA" i="1" u="sng" dirty="0" smtClean="0"/>
              <a:t>Диплом першого ступеня</a:t>
            </a:r>
            <a:r>
              <a:rPr lang="uk-UA" dirty="0" smtClean="0"/>
              <a:t>;</a:t>
            </a:r>
          </a:p>
          <a:p>
            <a:pPr marL="0" indent="0">
              <a:buNone/>
            </a:pPr>
            <a:endParaRPr lang="ru-RU" sz="1000" dirty="0" smtClean="0"/>
          </a:p>
          <a:p>
            <a:r>
              <a:rPr lang="uk-UA" dirty="0" smtClean="0"/>
              <a:t>3) 2018 р. </a:t>
            </a:r>
            <a:r>
              <a:rPr lang="uk-UA" dirty="0" err="1" smtClean="0"/>
              <a:t>Скорубський</a:t>
            </a:r>
            <a:r>
              <a:rPr lang="uk-UA" dirty="0" smtClean="0"/>
              <a:t> Дмитро, ОЗЗСО </a:t>
            </a:r>
            <a:r>
              <a:rPr lang="uk-UA" dirty="0" err="1" smtClean="0"/>
              <a:t>Жидичинський</a:t>
            </a:r>
            <a:r>
              <a:rPr lang="uk-UA" dirty="0" smtClean="0"/>
              <a:t> ліцей: </a:t>
            </a:r>
            <a:r>
              <a:rPr lang="uk-UA" i="1" u="sng" dirty="0" smtClean="0"/>
              <a:t>Диплом другого ступеня.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http://vvman.lutsk.ua/img/tx16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86446" y="4500570"/>
            <a:ext cx="3214678" cy="2141779"/>
          </a:xfrm>
          <a:prstGeom prst="rect">
            <a:avLst/>
          </a:prstGeom>
          <a:noFill/>
        </p:spPr>
      </p:pic>
      <p:pic>
        <p:nvPicPr>
          <p:cNvPr id="9220" name="Picture 4" descr="Всеукраїнська виставка-презентація Всеукраїнської науково-технічної виставки-конкурсу молодіжних інноваційних проєктів  “Майбутнє України”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000108"/>
            <a:ext cx="3143272" cy="2357454"/>
          </a:xfrm>
          <a:prstGeom prst="rect">
            <a:avLst/>
          </a:prstGeom>
          <a:noFill/>
        </p:spPr>
      </p:pic>
      <p:pic>
        <p:nvPicPr>
          <p:cNvPr id="9222" name="Picture 6" descr="http://vvman.lutsk.ua/img/tx12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000372"/>
            <a:ext cx="3323944" cy="22145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600" dirty="0" smtClean="0"/>
              <a:t>Всеукраїнський конкурс імені Євгена </a:t>
            </a:r>
            <a:r>
              <a:rPr lang="uk-UA" sz="3600" dirty="0" err="1" smtClean="0"/>
              <a:t>Гладишевського</a:t>
            </a:r>
            <a:r>
              <a:rPr lang="uk-UA" sz="3600" dirty="0" smtClean="0"/>
              <a:t> «Кристали»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uk-UA" dirty="0" smtClean="0"/>
              <a:t>1) 2019 р. </a:t>
            </a:r>
            <a:r>
              <a:rPr lang="uk-UA" dirty="0" err="1" smtClean="0"/>
              <a:t>Скорубський</a:t>
            </a:r>
            <a:r>
              <a:rPr lang="uk-UA" dirty="0" smtClean="0"/>
              <a:t> Дмитро, ОЗЗСО </a:t>
            </a:r>
            <a:r>
              <a:rPr lang="uk-UA" dirty="0" err="1" smtClean="0"/>
              <a:t>Жидичинський</a:t>
            </a:r>
            <a:r>
              <a:rPr lang="uk-UA" dirty="0" smtClean="0"/>
              <a:t> ліцей: </a:t>
            </a:r>
            <a:r>
              <a:rPr lang="uk-UA" i="1" u="sng" dirty="0" smtClean="0"/>
              <a:t>Диплом першого ступеня.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6146" name="Picture 2" descr="D:\Фото\МАН\20190518_1441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4071942"/>
            <a:ext cx="3667119" cy="2200271"/>
          </a:xfrm>
          <a:prstGeom prst="rect">
            <a:avLst/>
          </a:prstGeom>
          <a:noFill/>
        </p:spPr>
      </p:pic>
      <p:pic>
        <p:nvPicPr>
          <p:cNvPr id="6147" name="Picture 3" descr="D:\Фото\МАН\20190518_09575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86256"/>
            <a:ext cx="3143240" cy="1885944"/>
          </a:xfrm>
          <a:prstGeom prst="rect">
            <a:avLst/>
          </a:prstGeom>
          <a:noFill/>
        </p:spPr>
      </p:pic>
      <p:pic>
        <p:nvPicPr>
          <p:cNvPr id="6149" name="Picture 5" descr="Абсолютна першість на конкурсі “Кристали”  імені Євгена Гладишевського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928802"/>
            <a:ext cx="3389336" cy="2000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134</TotalTime>
  <Words>791</Words>
  <Application>Microsoft Office PowerPoint</Application>
  <PresentationFormat>Екран (4:3)</PresentationFormat>
  <Paragraphs>54</Paragraphs>
  <Slides>12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12</vt:i4>
      </vt:variant>
    </vt:vector>
  </HeadingPairs>
  <TitlesOfParts>
    <vt:vector size="16" baseType="lpstr">
      <vt:lpstr>Calibri</vt:lpstr>
      <vt:lpstr>Constantia</vt:lpstr>
      <vt:lpstr>Wingdings 2</vt:lpstr>
      <vt:lpstr>Поток</vt:lpstr>
      <vt:lpstr>Мій педагогічний досвід:  Організація роботи секції матеріалознавства  КУ «Волинська обласна МАН»</vt:lpstr>
      <vt:lpstr>Коротка довідка про автора</vt:lpstr>
      <vt:lpstr>Міжнародне стажування у Європейському центрі ядерних досліджень у м. Женеві (Швейцарія) 4-9 грудня 2016 р.</vt:lpstr>
      <vt:lpstr>Наука – це цікаво</vt:lpstr>
      <vt:lpstr>Участь у Всеукраїнському конкурсі-захисті наукових робіт МАН (ІІІ етап)</vt:lpstr>
      <vt:lpstr>Перемоги на ІІІ етапі Всеукраїнського конкурсу-захисту наукових робіт МАН України для учнів 6-8 класів</vt:lpstr>
      <vt:lpstr>Проєкти на конкурсі Intel-Еко Україна</vt:lpstr>
      <vt:lpstr>Участь у Всеукраїнській науково-технічній виставці-конкурсі молодіжних інноваційних проєктів “Майбутнє України”</vt:lpstr>
      <vt:lpstr>Всеукраїнський конкурс імені Євгена Гладишевського «Кристали»</vt:lpstr>
      <vt:lpstr>Міжнародний конкурс учнівських та студентських наукових робіт «Мій рідний край»</vt:lpstr>
      <vt:lpstr>Патенти на корисну модель</vt:lpstr>
      <vt:lpstr>Висновки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Мій педагогічний досвід:  Організація роботи секції матеріалознавства  КУ «Волинська обласна МАН»</dc:title>
  <dc:creator>DNA7 X86</dc:creator>
  <cp:lastModifiedBy>Tanya</cp:lastModifiedBy>
  <cp:revision>19</cp:revision>
  <dcterms:created xsi:type="dcterms:W3CDTF">2020-02-08T10:31:12Z</dcterms:created>
  <dcterms:modified xsi:type="dcterms:W3CDTF">2020-03-03T15:12:43Z</dcterms:modified>
</cp:coreProperties>
</file>